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3190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9CF63-95F0-4AAC-8126-6BEA80B08022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7F9A8-5437-4BC6-AFE1-197123602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85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F9A8-5437-4BC6-AFE1-1971236023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1CFE6-F234-4742-90DE-5A0BECE5D9D1}" type="datetimeFigureOut">
              <a:rPr lang="bg-BG" smtClean="0"/>
              <a:pPr/>
              <a:t>26.1.2012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3B89-BCAE-437F-8B0D-44E70C61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Documents and Settings\Meggi\Desktop\kniga14\kniga1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80" t="2873" r="1733" b="5781"/>
          <a:stretch>
            <a:fillRect/>
          </a:stretch>
        </p:blipFill>
        <p:spPr bwMode="auto">
          <a:xfrm>
            <a:off x="395536" y="1124744"/>
            <a:ext cx="7992888" cy="56886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43852" cy="857255"/>
          </a:xfrm>
        </p:spPr>
        <p:txBody>
          <a:bodyPr>
            <a:normAutofit/>
          </a:bodyPr>
          <a:lstStyle/>
          <a:p>
            <a:r>
              <a:rPr lang="bg-BG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Добрите обноски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133487">
            <a:off x="5532668" y="3409828"/>
            <a:ext cx="130791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МОЛЯ! </a:t>
            </a:r>
            <a:endParaRPr lang="en-US" sz="2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0396619">
            <a:off x="4959466" y="4634150"/>
            <a:ext cx="26025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</a:t>
            </a:r>
            <a:r>
              <a:rPr lang="bg-BG" sz="2800" b="1" i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bg-BG" sz="2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ВЯДАЙ! </a:t>
            </a:r>
            <a:endParaRPr lang="en-US" sz="2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840418">
            <a:off x="4822935" y="1894447"/>
            <a:ext cx="22233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БЛАГОДАРЯ!</a:t>
            </a:r>
            <a:endParaRPr lang="en-US" sz="2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Richard Clayderman - Without you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Какво я чакаше горката г-жа Мила?</a:t>
            </a:r>
            <a:endParaRPr lang="en-US" sz="2800" dirty="0" smtClean="0"/>
          </a:p>
          <a:p>
            <a:r>
              <a:rPr lang="bg-BG" sz="2800" dirty="0" smtClean="0"/>
              <a:t>Как щеше да се справи с всичко това?</a:t>
            </a:r>
          </a:p>
          <a:p>
            <a:r>
              <a:rPr lang="bg-BG" sz="2800" dirty="0" smtClean="0"/>
              <a:t>Но това бяха нейните ученици, нейните бъдещи принцове и принцеси.</a:t>
            </a:r>
          </a:p>
          <a:p>
            <a:r>
              <a:rPr lang="bg-BG" sz="2800" dirty="0" smtClean="0"/>
              <a:t>Достатъчно бе, че тя ги заобича от първия миг, когато ги зърна.</a:t>
            </a:r>
          </a:p>
          <a:p>
            <a:r>
              <a:rPr lang="bg-BG" sz="2800" dirty="0" smtClean="0"/>
              <a:t>Какво направи за да укроти своите “дяволчета”?</a:t>
            </a:r>
          </a:p>
          <a:p>
            <a:r>
              <a:rPr lang="bg-BG" sz="2800" dirty="0" smtClean="0"/>
              <a:t>Слушайте внимателно.  </a:t>
            </a:r>
            <a:endParaRPr lang="en-US" sz="2800" dirty="0"/>
          </a:p>
        </p:txBody>
      </p:sp>
      <p:pic>
        <p:nvPicPr>
          <p:cNvPr id="2050" name="Picture 2" descr="C:\Users\Admin\Pictures\New folder\StudentB3[1]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933056"/>
            <a:ext cx="3387226" cy="2540420"/>
          </a:xfrm>
          <a:prstGeom prst="rect">
            <a:avLst/>
          </a:prstGeom>
          <a:noFill/>
        </p:spPr>
      </p:pic>
      <p:pic>
        <p:nvPicPr>
          <p:cNvPr id="2051" name="Picture 3" descr="C:\Users\Admin\Pictures\New folder\119[1]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434694" y="3717032"/>
            <a:ext cx="2045475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643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2313"/>
            <a:r>
              <a:rPr lang="bg-BG" sz="2400" dirty="0" smtClean="0"/>
              <a:t>Г-жа Мила се снабди с огромно търпение, въоръжи се с решителност, воля и много, много  </a:t>
            </a:r>
            <a:r>
              <a:rPr lang="bg-BG" sz="2400" b="1" dirty="0" smtClean="0">
                <a:solidFill>
                  <a:srgbClr val="FF0000"/>
                </a:solidFill>
              </a:rPr>
              <a:t>ЛЮБОВ. </a:t>
            </a:r>
          </a:p>
          <a:p>
            <a:pPr indent="722313"/>
            <a:r>
              <a:rPr lang="bg-BG" sz="2400" dirty="0" smtClean="0"/>
              <a:t>Всеки ден с усмивка разтваряше на своите ученици дебелата книга за </a:t>
            </a:r>
            <a:r>
              <a:rPr lang="bg-BG" sz="2400" b="1" dirty="0" smtClean="0">
                <a:solidFill>
                  <a:srgbClr val="FF0000"/>
                </a:solidFill>
              </a:rPr>
              <a:t>ДОБРИТЕ ОБНОСКИ</a:t>
            </a:r>
            <a:r>
              <a:rPr lang="bg-BG" sz="2400" b="1" dirty="0" smtClean="0"/>
              <a:t>.</a:t>
            </a:r>
          </a:p>
          <a:p>
            <a:pPr indent="722313"/>
            <a:r>
              <a:rPr lang="bg-BG" sz="2400" b="1" dirty="0" smtClean="0"/>
              <a:t>Колко са важни те за нас! – казваше тя. </a:t>
            </a:r>
          </a:p>
          <a:p>
            <a:pPr indent="722313"/>
            <a:r>
              <a:rPr lang="bg-BG" sz="2400" dirty="0" smtClean="0"/>
              <a:t>Правилата на добрия тон не са записани в закони, но ако ги спазваш – ще се чувстваш прекрасно.</a:t>
            </a:r>
          </a:p>
          <a:p>
            <a:pPr indent="722313"/>
            <a:r>
              <a:rPr lang="bg-BG" sz="2400" dirty="0" smtClean="0"/>
              <a:t>Да бъдеш принц или принцеса – това не е проста работа, а изисква знания и усилия. Трябва </a:t>
            </a:r>
            <a:r>
              <a:rPr lang="bg-BG" sz="2400" b="1" dirty="0" smtClean="0">
                <a:solidFill>
                  <a:srgbClr val="FF0000"/>
                </a:solidFill>
              </a:rPr>
              <a:t>търпение</a:t>
            </a:r>
            <a:r>
              <a:rPr lang="bg-BG" sz="2400" dirty="0" smtClean="0"/>
              <a:t>, за да прилагаш </a:t>
            </a:r>
            <a:r>
              <a:rPr lang="bg-BG" sz="2400" b="1" dirty="0" smtClean="0">
                <a:solidFill>
                  <a:srgbClr val="FF0000"/>
                </a:solidFill>
              </a:rPr>
              <a:t>ДОБРИТЕ ОБНОСКИ</a:t>
            </a:r>
            <a:r>
              <a:rPr lang="bg-BG" sz="2400" b="1" dirty="0" smtClean="0"/>
              <a:t> </a:t>
            </a:r>
            <a:r>
              <a:rPr lang="bg-BG" sz="2400" dirty="0" smtClean="0"/>
              <a:t>неумолимо всеки ден</a:t>
            </a:r>
            <a:r>
              <a:rPr lang="bg-BG" sz="2400" b="1" dirty="0" smtClean="0"/>
              <a:t>, </a:t>
            </a:r>
            <a:r>
              <a:rPr lang="bg-BG" sz="2400" b="1" dirty="0" smtClean="0">
                <a:solidFill>
                  <a:srgbClr val="FF0000"/>
                </a:solidFill>
              </a:rPr>
              <a:t>убеденост</a:t>
            </a:r>
            <a:r>
              <a:rPr lang="bg-BG" sz="2400" b="1" dirty="0" smtClean="0"/>
              <a:t>, </a:t>
            </a:r>
            <a:r>
              <a:rPr lang="bg-BG" sz="2400" dirty="0" smtClean="0"/>
              <a:t>че това е верният начин на поведение, </a:t>
            </a:r>
            <a:r>
              <a:rPr lang="bg-BG" sz="2400" b="1" dirty="0" smtClean="0">
                <a:solidFill>
                  <a:srgbClr val="FF0000"/>
                </a:solidFill>
              </a:rPr>
              <a:t>сила</a:t>
            </a:r>
            <a:r>
              <a:rPr lang="bg-BG" sz="2400" dirty="0" smtClean="0"/>
              <a:t>, защото добрият тон е способност да владеем тялото и духа си.</a:t>
            </a:r>
            <a:endParaRPr lang="en-US" sz="2400" dirty="0"/>
          </a:p>
        </p:txBody>
      </p:sp>
      <p:pic>
        <p:nvPicPr>
          <p:cNvPr id="3074" name="Picture 2" descr="C:\Users\Admin\Pictures\New folder\school13[1].gif"/>
          <p:cNvPicPr>
            <a:picLocks noChangeAspect="1" noChangeArrowheads="1" noCrop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797152"/>
            <a:ext cx="2097922" cy="1783233"/>
          </a:xfrm>
          <a:prstGeom prst="rect">
            <a:avLst/>
          </a:prstGeom>
          <a:noFill/>
        </p:spPr>
      </p:pic>
      <p:pic>
        <p:nvPicPr>
          <p:cNvPr id="3075" name="Picture 3" descr="C:\Users\Admin\Pictures\New folder\school15[1].gif"/>
          <p:cNvPicPr>
            <a:picLocks noChangeAspect="1" noChangeArrowheads="1" noCrop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6300192" y="4863452"/>
            <a:ext cx="1696842" cy="166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Но наградата си струва – невидимите шлейф и корона, които винаги са с теб и ти осигуряват доброто настроение и ведростта на всеки срещнат.</a:t>
            </a:r>
          </a:p>
          <a:p>
            <a:r>
              <a:rPr lang="bg-BG" sz="2400" dirty="0" smtClean="0"/>
              <a:t>Добрите мисли и чувства на околните.</a:t>
            </a:r>
          </a:p>
          <a:p>
            <a:r>
              <a:rPr lang="bg-BG" sz="2400" dirty="0" smtClean="0"/>
              <a:t> Прекрасен ден -  всеки ден.</a:t>
            </a:r>
          </a:p>
          <a:p>
            <a:r>
              <a:rPr lang="bg-BG" sz="2400" dirty="0" smtClean="0"/>
              <a:t>Г-жа Мила виждаше как всеки ден нейните”дяволчета” се променят слушайки съветите, препоръките, молбите ѝ за ДОБРИЯТ  ТОН, за вълшебството на думите </a:t>
            </a:r>
            <a:r>
              <a:rPr lang="bg-BG" sz="2400" b="1" dirty="0" smtClean="0"/>
              <a:t>МОЛЯ, ЗАПОВЯДАЙ, БЛАГОДАРЯ, ИЗВИНЯВАЙ, </a:t>
            </a:r>
            <a:r>
              <a:rPr lang="bg-BG" sz="2400" dirty="0" smtClean="0"/>
              <a:t>за езикът на тялото, говорът, общуването, облеклото, здравословното хранене.</a:t>
            </a:r>
          </a:p>
          <a:p>
            <a:r>
              <a:rPr lang="bg-BG" sz="2400" dirty="0" smtClean="0"/>
              <a:t>Най-сетне тези “дяволчета” заприличаха на принцове и принцеси.</a:t>
            </a:r>
          </a:p>
          <a:p>
            <a:r>
              <a:rPr lang="bg-BG" sz="2400" dirty="0" smtClean="0"/>
              <a:t>Принцовете и принцесите на г-жа Мила.</a:t>
            </a:r>
          </a:p>
          <a:p>
            <a:endParaRPr lang="en-US" dirty="0"/>
          </a:p>
        </p:txBody>
      </p:sp>
      <p:pic>
        <p:nvPicPr>
          <p:cNvPr id="4098" name="Picture 2" descr="http://lenagold.ru/fon/clipart/k/koro/korona2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509120"/>
            <a:ext cx="2067712" cy="2125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Pictures\New folder\school5[2].gif"/>
          <p:cNvPicPr>
            <a:picLocks noChangeAspect="1" noChangeArrowheads="1" noCrop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76672"/>
            <a:ext cx="1981454" cy="2050219"/>
          </a:xfrm>
          <a:prstGeom prst="rect">
            <a:avLst/>
          </a:prstGeom>
          <a:noFill/>
        </p:spPr>
      </p:pic>
      <p:pic>
        <p:nvPicPr>
          <p:cNvPr id="26627" name="Picture 3" descr="C:\Users\Admin\Pictures\New folder\school6[2].gif"/>
          <p:cNvPicPr>
            <a:picLocks noChangeAspect="1" noChangeArrowheads="1" noCrop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725144"/>
            <a:ext cx="2171640" cy="18538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395536" y="428604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Ето, че наближава краят на нашата история.</a:t>
            </a:r>
          </a:p>
          <a:p>
            <a:r>
              <a:rPr lang="bg-BG" sz="2800" dirty="0" smtClean="0"/>
              <a:t>Като награда за усърдието и търпението г-жа Мила разкри на своите ученици най-скъпоценната тайна…</a:t>
            </a:r>
          </a:p>
          <a:p>
            <a:r>
              <a:rPr lang="bg-BG" sz="2800" dirty="0" smtClean="0"/>
              <a:t>Всичко е важно и съществено за успеха Ви в обществото, но за истинското щастие трябва всички тези правила на </a:t>
            </a:r>
            <a:r>
              <a:rPr lang="bg-BG" sz="2800" b="1" dirty="0" smtClean="0"/>
              <a:t>ДОБРИТЕ ОБНОСКИ </a:t>
            </a:r>
            <a:r>
              <a:rPr lang="bg-BG" sz="2800" dirty="0" smtClean="0"/>
              <a:t>да прилагаш първо с най-близките си хора у дома – майка и баща, сестра и брат, баба и дядо.</a:t>
            </a:r>
          </a:p>
          <a:p>
            <a:r>
              <a:rPr lang="bg-BG" sz="2800" b="1" dirty="0" smtClean="0">
                <a:solidFill>
                  <a:srgbClr val="FF0000"/>
                </a:solidFill>
              </a:rPr>
              <a:t>ДОБРИТЕ ОТНОШЕНИЯ ИДВАТ ОТ СЪРЦЕТО.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6630" name="Picture 6" descr="http://www.heathersanimations.com/children/kidsline2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4581128"/>
            <a:ext cx="450059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1061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/>
            <a:r>
              <a:rPr lang="bg-BG" sz="2800" dirty="0" smtClean="0"/>
              <a:t>Изкорени от себе си всяка злоба, завист и ненавист към когото и да е.</a:t>
            </a:r>
          </a:p>
          <a:p>
            <a:pPr indent="530225"/>
            <a:r>
              <a:rPr lang="bg-BG" sz="2800" dirty="0" smtClean="0"/>
              <a:t>Научи се да прощаваш великодушно грешките на другите – за да ти прощават и на теб!</a:t>
            </a:r>
          </a:p>
          <a:p>
            <a:pPr indent="530225"/>
            <a:r>
              <a:rPr lang="bg-BG" sz="2800" dirty="0" smtClean="0"/>
              <a:t>Споделяй успехите си с приятелите и семейството си и се радвай искрено на техните успехи – те са част от твоя свят, а ти от техния!</a:t>
            </a:r>
          </a:p>
          <a:p>
            <a:pPr indent="530225"/>
            <a:r>
              <a:rPr lang="bg-BG" sz="2800" dirty="0" smtClean="0"/>
              <a:t>От теб зависи дали ще се преродиш в грозно жабче или в красиво човешко същество, например в синеока принцеса…</a:t>
            </a:r>
          </a:p>
          <a:p>
            <a:pPr indent="530225"/>
            <a:r>
              <a:rPr lang="bg-BG" sz="2800" dirty="0" smtClean="0"/>
              <a:t>Бъдете истински, преродени принцове и принцеси!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214290"/>
            <a:ext cx="810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/>
              <a:t>А сега – обещаното!</a:t>
            </a:r>
          </a:p>
          <a:p>
            <a:pPr algn="ctr"/>
            <a:r>
              <a:rPr lang="bg-BG" sz="2800" dirty="0" smtClean="0"/>
              <a:t>Запознайте се с най-новите принцове и принцеси! </a:t>
            </a:r>
            <a:endParaRPr lang="en-US" sz="2800" dirty="0"/>
          </a:p>
        </p:txBody>
      </p:sp>
      <p:pic>
        <p:nvPicPr>
          <p:cNvPr id="1026" name="Picture 2" descr="C:\Users\Lussi\Desktop\New folder\100_3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312307"/>
            <a:ext cx="6908735" cy="5181284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ussi\Desktop\New folder\100_30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518" y="1312307"/>
            <a:ext cx="7077850" cy="5308114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ussi\Desktop\New folder\100_30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518" y="1315761"/>
            <a:ext cx="7077849" cy="5308112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73159" y="1312307"/>
            <a:ext cx="7095207" cy="5311566"/>
            <a:chOff x="1073159" y="1312307"/>
            <a:chExt cx="7095207" cy="5311566"/>
          </a:xfrm>
        </p:grpSpPr>
        <p:pic>
          <p:nvPicPr>
            <p:cNvPr id="9" name="Picture 5" descr="C:\Users\Lussi\Desktop\New folder\100_308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59" y="1312307"/>
              <a:ext cx="3645195" cy="5311566"/>
            </a:xfrm>
            <a:prstGeom prst="rect">
              <a:avLst/>
            </a:prstGeom>
            <a:ln w="88900" cap="sq" cmpd="thickThin">
              <a:solidFill>
                <a:srgbClr val="FF3399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Lussi\Desktop\New folder\100_308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441" y="1329227"/>
              <a:ext cx="3538925" cy="5291193"/>
            </a:xfrm>
            <a:prstGeom prst="rect">
              <a:avLst/>
            </a:prstGeom>
            <a:ln w="88900" cap="sq" cmpd="thickThin">
              <a:solidFill>
                <a:srgbClr val="FF3399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500174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Изготвил:</a:t>
            </a:r>
            <a:r>
              <a:rPr lang="en-US" sz="2400" dirty="0" smtClean="0"/>
              <a:t> </a:t>
            </a:r>
            <a:r>
              <a:rPr lang="bg-BG" sz="2400" dirty="0" smtClean="0"/>
              <a:t>Соня Москова класен ръководител на</a:t>
            </a:r>
            <a:r>
              <a:rPr lang="en-US" sz="2400" dirty="0" smtClean="0"/>
              <a:t> IV</a:t>
            </a:r>
            <a:r>
              <a:rPr lang="bg-BG" sz="2400" dirty="0" smtClean="0"/>
              <a:t>г клас</a:t>
            </a:r>
          </a:p>
          <a:p>
            <a:r>
              <a:rPr lang="bg-BG" sz="2400" dirty="0" smtClean="0"/>
              <a:t>Използван текст:</a:t>
            </a:r>
            <a:r>
              <a:rPr lang="en-US" sz="2400" dirty="0" smtClean="0"/>
              <a:t> </a:t>
            </a:r>
            <a:r>
              <a:rPr lang="bg-BG" sz="2400" dirty="0" smtClean="0"/>
              <a:t>Добрите обноски</a:t>
            </a:r>
            <a:r>
              <a:rPr lang="en-US" sz="2400" dirty="0" smtClean="0"/>
              <a:t> </a:t>
            </a:r>
            <a:r>
              <a:rPr lang="bg-BG" sz="2400" dirty="0" smtClean="0"/>
              <a:t> Ана Ананиева</a:t>
            </a:r>
          </a:p>
          <a:p>
            <a:r>
              <a:rPr lang="bg-BG" sz="2400" dirty="0" smtClean="0"/>
              <a:t>Книга 2, серия”Морал, Етика и Гражданско образование”, издадена от фондация”Миньо Балкански” под ръководството на професор Минко Балкански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456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58180" cy="15716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Искаш ли да се запознаеш с </a:t>
            </a:r>
            <a:br>
              <a:rPr lang="bg-BG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принцове и принцеси?</a:t>
            </a:r>
            <a:br>
              <a:rPr lang="bg-BG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 ще ти помогна…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Admin\Pictures\New folder\8756821-illustration-of-a-valentine-couple-holding-hand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979712" y="2564904"/>
            <a:ext cx="5418458" cy="3536238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err="1" smtClean="0"/>
              <a:t>Здравейте</a:t>
            </a:r>
            <a:r>
              <a:rPr lang="bg-BG" sz="3200" dirty="0" smtClean="0"/>
              <a:t>, приятно ми е да се запознаем -Госпожа Мила!</a:t>
            </a:r>
            <a:endParaRPr lang="en-US" sz="3200" dirty="0"/>
          </a:p>
        </p:txBody>
      </p:sp>
      <p:pic>
        <p:nvPicPr>
          <p:cNvPr id="2051" name="Picture 3" descr="C:\Users\Admin\Pictures\New folder\teacherboard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143372" y="2143116"/>
            <a:ext cx="5000628" cy="4500594"/>
          </a:xfrm>
          <a:prstGeom prst="rect">
            <a:avLst/>
          </a:prstGeom>
          <a:noFill/>
        </p:spPr>
      </p:pic>
      <p:sp>
        <p:nvSpPr>
          <p:cNvPr id="12" name="Cloud Callout 11"/>
          <p:cNvSpPr/>
          <p:nvPr/>
        </p:nvSpPr>
        <p:spPr>
          <a:xfrm>
            <a:off x="0" y="1268760"/>
            <a:ext cx="4211960" cy="3286148"/>
          </a:xfrm>
          <a:prstGeom prst="cloudCallout">
            <a:avLst>
              <a:gd name="adj1" fmla="val 94324"/>
              <a:gd name="adj2" fmla="val 55100"/>
            </a:avLst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000" dirty="0" smtClean="0">
                <a:solidFill>
                  <a:schemeClr val="tx1"/>
                </a:solidFill>
              </a:rPr>
              <a:t>През целия си живот съм мечтала да познавам и да уча принцове и принцеси. Затова всеки мои ученик обличах в техните наметала.</a:t>
            </a:r>
            <a:r>
              <a:rPr lang="bg-BG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New folder\teacherboard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5216" y="764704"/>
            <a:ext cx="4948783" cy="573613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0" y="714356"/>
            <a:ext cx="4283968" cy="4010788"/>
          </a:xfrm>
          <a:prstGeom prst="cloudCallout">
            <a:avLst>
              <a:gd name="adj1" fmla="val 85507"/>
              <a:gd name="adj2" fmla="val 20260"/>
            </a:avLst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chemeClr val="tx1"/>
                </a:solidFill>
              </a:rPr>
              <a:t>За жалост, много скоро някои се оказаха грозни жабчета…</a:t>
            </a:r>
          </a:p>
          <a:p>
            <a:pPr algn="ctr"/>
            <a:r>
              <a:rPr lang="bg-BG" sz="2000" dirty="0" smtClean="0">
                <a:solidFill>
                  <a:schemeClr val="tx1"/>
                </a:solidFill>
              </a:rPr>
              <a:t>Докато проумях простото правило- научи се да живееш самата ти като принцеса- всеки ден и час.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5" y="62068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dirty="0" smtClean="0"/>
              <a:t>Започваме приказката…</a:t>
            </a:r>
            <a:endParaRPr lang="en-US" sz="4400" dirty="0"/>
          </a:p>
        </p:txBody>
      </p:sp>
      <p:pic>
        <p:nvPicPr>
          <p:cNvPr id="1027" name="Picture 3" descr="C:\Documents and Settings\Meggi\Desktop\lusi\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073923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Pictures\New folder\26[1]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1" y="1996366"/>
            <a:ext cx="4355977" cy="4431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Наближаваше първият учебен ден.</a:t>
            </a:r>
          </a:p>
          <a:p>
            <a:r>
              <a:rPr lang="bg-BG" sz="2800" dirty="0" smtClean="0"/>
              <a:t>Госпожа Мила имаше клас – първият ѝ клас.</a:t>
            </a:r>
          </a:p>
          <a:p>
            <a:r>
              <a:rPr lang="bg-BG" sz="2800" dirty="0" smtClean="0"/>
              <a:t>Чувствата, мислите, вълнението и бяха неописуеми. Въпросите, които бушуваха в главата ѝ бяха все още без отговори.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Какви ученици  ще бъдат децата</a:t>
            </a:r>
            <a:r>
              <a:rPr lang="bg-BG" sz="2800" dirty="0" smtClean="0"/>
              <a:t>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2214554"/>
            <a:ext cx="3719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/>
              <a:t>Ще се справи ли с тях?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3571876"/>
            <a:ext cx="4162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/>
              <a:t>Ще успее ли да ги научи?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5143512"/>
            <a:ext cx="3394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/>
              <a:t>Ще бъдат ли добри?</a:t>
            </a:r>
            <a:endParaRPr lang="en-US" sz="2800" b="1" dirty="0"/>
          </a:p>
        </p:txBody>
      </p:sp>
      <p:pic>
        <p:nvPicPr>
          <p:cNvPr id="6146" name="Picture 2" descr="C:\Users\Admin\Pictures\New folder\enfant_71[1]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3453097"/>
            <a:ext cx="2629526" cy="2849518"/>
          </a:xfrm>
          <a:prstGeom prst="rect">
            <a:avLst/>
          </a:prstGeom>
          <a:noFill/>
        </p:spPr>
      </p:pic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6948264" y="836712"/>
            <a:ext cx="1191646" cy="1057806"/>
          </a:xfrm>
          <a:prstGeom prst="actionButtonHel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3528" y="476672"/>
            <a:ext cx="882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bg-BG" sz="2800" dirty="0" smtClean="0"/>
              <a:t>Дойде и денят, когато Г-жа Мила прекрачи училищния праг със своя първи клас.</a:t>
            </a:r>
            <a:r>
              <a:rPr lang="en-US" sz="2800" dirty="0" smtClean="0"/>
              <a:t> </a:t>
            </a:r>
            <a:r>
              <a:rPr lang="bg-BG" sz="2800" dirty="0" smtClean="0"/>
              <a:t>Срещата с децата ѝ беше най-хубавия ден.</a:t>
            </a:r>
            <a:r>
              <a:rPr lang="en-US" sz="2800" dirty="0" smtClean="0"/>
              <a:t> </a:t>
            </a:r>
            <a:r>
              <a:rPr lang="bg-BG" sz="2800" dirty="0" smtClean="0"/>
              <a:t>Сякаш ги познаваше от преди с жадни очички, разтуптени сърчица, красиви цветя -   всичко това я правеше щастлива! </a:t>
            </a:r>
          </a:p>
          <a:p>
            <a:r>
              <a:rPr lang="bg-BG" sz="2800" dirty="0" smtClean="0"/>
              <a:t>Но радостта ѝ бе кратка.  </a:t>
            </a:r>
            <a:endParaRPr lang="en-US" sz="2800" dirty="0"/>
          </a:p>
        </p:txBody>
      </p:sp>
      <p:pic>
        <p:nvPicPr>
          <p:cNvPr id="29698" name="Picture 2" descr="http://lenagold.ru/fon/clipart/d/dev/deva179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501008"/>
            <a:ext cx="2527134" cy="2608764"/>
          </a:xfrm>
          <a:prstGeom prst="rect">
            <a:avLst/>
          </a:prstGeom>
          <a:noFill/>
        </p:spPr>
      </p:pic>
      <p:pic>
        <p:nvPicPr>
          <p:cNvPr id="9218" name="Picture 2" descr="http://i003.radikal.ru/1006/c0/b1bc22c34ed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2767211" cy="263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85728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Госпожа Мила  се видя в чудо. Това не бяха онези ”ангелчета” от вчера. Тези ангелчета тичаха из класната стая</a:t>
            </a:r>
            <a:r>
              <a:rPr lang="en-US" sz="2400" dirty="0" smtClean="0"/>
              <a:t>,</a:t>
            </a:r>
            <a:r>
              <a:rPr lang="bg-BG" sz="2400" dirty="0" smtClean="0"/>
              <a:t> говореха на висок тон</a:t>
            </a:r>
            <a:r>
              <a:rPr lang="en-US" sz="2400" dirty="0" smtClean="0"/>
              <a:t>,</a:t>
            </a:r>
            <a:r>
              <a:rPr lang="bg-BG" sz="2400" dirty="0" smtClean="0"/>
              <a:t> не сядаха на чина</a:t>
            </a:r>
            <a:r>
              <a:rPr lang="en-US" sz="2400" dirty="0" smtClean="0"/>
              <a:t>, </a:t>
            </a:r>
            <a:r>
              <a:rPr lang="bg-BG" sz="2400" dirty="0" smtClean="0"/>
              <a:t>а ставаха когато си поискат</a:t>
            </a:r>
            <a:r>
              <a:rPr lang="en-US" sz="2400" dirty="0" smtClean="0"/>
              <a:t>, </a:t>
            </a:r>
            <a:r>
              <a:rPr lang="bg-BG" sz="2400" dirty="0" smtClean="0"/>
              <a:t>задаваха непрекъснато въпроси</a:t>
            </a:r>
            <a:r>
              <a:rPr lang="en-US" sz="2400" dirty="0" smtClean="0"/>
              <a:t>, </a:t>
            </a:r>
            <a:r>
              <a:rPr lang="bg-BG" sz="2400" dirty="0" smtClean="0"/>
              <a:t>но не се изслушваха. Някои спореха или се заяждаха. Класната стая приличаше на кошер с пчели. Биеше ли звънецът, децата скачаха от чина и започваха своите игри с любими домашни играчки.</a:t>
            </a:r>
            <a:endParaRPr lang="en-US" sz="2400" dirty="0"/>
          </a:p>
        </p:txBody>
      </p:sp>
      <p:pic>
        <p:nvPicPr>
          <p:cNvPr id="1026" name="Picture 2" descr="C:\Users\Admin\Pictures\New folder\a356[1]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15140" y="285728"/>
            <a:ext cx="2071702" cy="1903726"/>
          </a:xfrm>
          <a:prstGeom prst="rect">
            <a:avLst/>
          </a:prstGeom>
          <a:noFill/>
        </p:spPr>
      </p:pic>
      <p:pic>
        <p:nvPicPr>
          <p:cNvPr id="1028" name="Picture 4" descr="C:\Users\Admin\Pictures\New folder\a272[1]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4581128"/>
            <a:ext cx="1844818" cy="1844824"/>
          </a:xfrm>
          <a:prstGeom prst="rect">
            <a:avLst/>
          </a:prstGeom>
          <a:noFill/>
        </p:spPr>
      </p:pic>
      <p:pic>
        <p:nvPicPr>
          <p:cNvPr id="3" name="Picture 2" descr="C:\Users\Admin\Pictures\New folder\2b01be087fb99e407e3ef542e13e5f93[1]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4293096"/>
            <a:ext cx="1787090" cy="2323201"/>
          </a:xfrm>
          <a:prstGeom prst="rect">
            <a:avLst/>
          </a:prstGeom>
          <a:noFill/>
        </p:spPr>
      </p:pic>
      <p:pic>
        <p:nvPicPr>
          <p:cNvPr id="5" name="Picture 6" descr="http://www.heathersanimations.com/children/AN767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4248" y="2636912"/>
            <a:ext cx="1571636" cy="1686637"/>
          </a:xfrm>
          <a:prstGeom prst="rect">
            <a:avLst/>
          </a:prstGeom>
          <a:noFill/>
        </p:spPr>
      </p:pic>
      <p:pic>
        <p:nvPicPr>
          <p:cNvPr id="8194" name="Picture 2" descr="http://s56.radikal.ru/i151/0811/1e/c06dc952559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4180329"/>
            <a:ext cx="3062486" cy="2677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767</Words>
  <Application>Microsoft Office PowerPoint</Application>
  <PresentationFormat>On-screen Show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Добрите обноски</vt:lpstr>
      <vt:lpstr>Искаш ли да се запознаеш с  принцове и принцеси? Аз ще ти помогна…</vt:lpstr>
      <vt:lpstr>Здравейте, приятно ми е да се запознаем -Госпожа Мила!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Добрите обноски</dc:title>
  <dc:creator>Admin</dc:creator>
  <cp:lastModifiedBy>Admin</cp:lastModifiedBy>
  <cp:revision>55</cp:revision>
  <dcterms:created xsi:type="dcterms:W3CDTF">2012-01-01T18:42:03Z</dcterms:created>
  <dcterms:modified xsi:type="dcterms:W3CDTF">2012-01-26T18:11:04Z</dcterms:modified>
</cp:coreProperties>
</file>