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88" r:id="rId4"/>
    <p:sldId id="289" r:id="rId5"/>
    <p:sldId id="290" r:id="rId6"/>
    <p:sldId id="291" r:id="rId7"/>
    <p:sldId id="293" r:id="rId8"/>
    <p:sldId id="292" r:id="rId9"/>
    <p:sldId id="294" r:id="rId10"/>
    <p:sldId id="295" r:id="rId11"/>
    <p:sldId id="296" r:id="rId12"/>
    <p:sldId id="297" r:id="rId13"/>
    <p:sldId id="29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1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bg-BG" smtClean="0"/>
              <a:t>23.9.2015 г.</a:t>
            </a:fld>
            <a:endParaRPr lang="bg-BG" dirty="0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bg-BG" smtClean="0"/>
              <a:t>23.9.2015 г.</a:t>
            </a:fld>
            <a:endParaRPr lang="bg-BG" dirty="0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 dirty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dirty="0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dirty="0" smtClean="0"/>
              <a:t>Второ ниво</a:t>
            </a:r>
          </a:p>
          <a:p>
            <a:pPr lvl="2"/>
            <a:r>
              <a:rPr lang="bg-BG" dirty="0" smtClean="0"/>
              <a:t>Трето ниво</a:t>
            </a:r>
          </a:p>
          <a:p>
            <a:pPr lvl="3"/>
            <a:r>
              <a:rPr lang="bg-BG" dirty="0" smtClean="0"/>
              <a:t>Четвърто ниво</a:t>
            </a:r>
          </a:p>
          <a:p>
            <a:pPr lvl="4"/>
            <a:r>
              <a:rPr lang="bg-BG" dirty="0" smtClean="0"/>
              <a:t>Пето ниво</a:t>
            </a:r>
            <a:endParaRPr lang="bg-BG" dirty="0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иране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Свободна форма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6" name="Свободна форма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7" name="Свободна форма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8" name="Свободна форма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9" name="Свободна форма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0" name="Свободна форма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1" name="Свободна форма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2" name="Свободна форма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3" name="Свободна форма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4" name="Свободна форма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5" name="Свободна форма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6" name="Свободна форма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7" name="Свободна форма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8" name="Свободна форма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9" name="Свободна форма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0" name="Свободна форма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1" name="Свободна форма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2" name="Свободна форма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3" name="Свободна форма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4" name="Свободна форма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5" name="Свободна форма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6" name="Свободна форма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7" name="Свободна форма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8" name="Свободна форма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9" name="Свободна форма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0" name="Свободна форма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1" name="Свободна форма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2" name="Свободна форма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3" name="Свободна форма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4" name="Свободна форма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5" name="Свободна форма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6" name="Свободна форма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7" name="Свободна форма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8" name="Свободна форма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9" name="Свободна форма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  <p:grpSp>
        <p:nvGrpSpPr>
          <p:cNvPr id="40" name="Групиране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Свободна форма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2" name="Свободна форма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3" name="Свободна форма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4" name="Свободна форма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5" name="Свободна форма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6" name="Свободна форма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7" name="Свободна форма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8" name="Свободна форма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  <p:sp>
        <p:nvSpPr>
          <p:cNvPr id="49" name="Свободна форма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 dirty="0"/>
          </a:p>
        </p:txBody>
      </p:sp>
      <p:grpSp>
        <p:nvGrpSpPr>
          <p:cNvPr id="50" name="Групиране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Свободна форма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52" name="Свободна форма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53" name="Свободна форма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54" name="Свободна форма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55" name="Свободна форма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56" name="Свободна форма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57" name="Свободна форма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58" name="Свободна форма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  <p:sp>
        <p:nvSpPr>
          <p:cNvPr id="59" name="Свободна форма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 dirty="0"/>
          </a:p>
        </p:txBody>
      </p:sp>
      <p:sp>
        <p:nvSpPr>
          <p:cNvPr id="60" name="Свободна форма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 dirty="0"/>
          </a:p>
        </p:txBody>
      </p:sp>
      <p:grpSp>
        <p:nvGrpSpPr>
          <p:cNvPr id="61" name="Групиране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Свободна форма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63" name="Свободна форма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64" name="Свободна форма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65" name="Свободна форма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66" name="Свободна форма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67" name="Свободна форма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68" name="Свободна форма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69" name="Свободна форма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70" name="Свободна форма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71" name="Свободна форма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72" name="Свободна форма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73" name="Свободна форма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74" name="Свободна форма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75" name="Свободна форма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76" name="Свободна форма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77" name="Свободна форма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78" name="Свободна форма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79" name="Свободна форма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80" name="Свободна форма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  <p:grpSp>
        <p:nvGrpSpPr>
          <p:cNvPr id="81" name="Групиране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Свободна форма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83" name="Свободна форма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84" name="Свободна форма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85" name="Свободна форма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86" name="Свободна форма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  <p:grpSp>
        <p:nvGrpSpPr>
          <p:cNvPr id="87" name="Групиране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Свободна форма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89" name="Свободна форма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90" name="Свободна форма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91" name="Свободна форма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92" name="Свободна форма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93" name="Свободна форма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  <p:grpSp>
        <p:nvGrpSpPr>
          <p:cNvPr id="94" name="Групиране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Свободна форма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96" name="Свободна форма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97" name="Свободна форма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98" name="Свободна форма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  <p:grpSp>
        <p:nvGrpSpPr>
          <p:cNvPr id="99" name="Групиране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Свободна форма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01" name="Свободна форма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02" name="Свободна форма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03" name="Свободна форма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04" name="Свободна форма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05" name="Свободна форма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  <p:grpSp>
        <p:nvGrpSpPr>
          <p:cNvPr id="106" name="Групиране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Свободна форма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08" name="Свободна форма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09" name="Свободна форма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10" name="Свободна форма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11" name="Свободна форма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12" name="Свободна форма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13" name="Свободна форма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14" name="Свободна форма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  <p:sp>
        <p:nvSpPr>
          <p:cNvPr id="115" name="Свободна форма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 dirty="0"/>
          </a:p>
        </p:txBody>
      </p:sp>
      <p:sp>
        <p:nvSpPr>
          <p:cNvPr id="116" name="Свободна форма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  <p:grpSp>
        <p:nvGrpSpPr>
          <p:cNvPr id="117" name="Групиране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Свободна форма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19" name="Свободна форма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20" name="Свободна форма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21" name="Свободна форма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22" name="Свободна форма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23" name="Свободна форма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24" name="Свободна форма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25" name="Свободна форма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26" name="Свободна форма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27" name="Свободна форма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28" name="Свободна форма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29" name="Свободна форма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30" name="Свободна форма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31" name="Свободна форма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32" name="Свободна форма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33" name="Свободна форма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34" name="Свободна форма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35" name="Свободна форма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36" name="Свободна форма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37" name="Свободна форма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38" name="Свободна форма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39" name="Свободна форма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40" name="Свободна форма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41" name="Свободна форма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42" name="Свободна форма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43" name="Свободна форма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44" name="Свободна форма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45" name="Свободна форма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  <p:grpSp>
        <p:nvGrpSpPr>
          <p:cNvPr id="146" name="Групиране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Свободна форма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48" name="Свободна форма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49" name="Свободна форма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50" name="Свободна форма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51" name="Свободна форма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52" name="Свободна форма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53" name="Свободна форма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54" name="Свободна форма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55" name="Свободна форма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56" name="Свободна форма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57" name="Свободна форма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58" name="Свободна форма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59" name="Свободна форма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60" name="Свободна форма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61" name="Свободна форма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62" name="Свободна форма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63" name="Свободна форма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64" name="Свободна форма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65" name="Свободна форма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66" name="Свободна форма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67" name="Свободна форма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68" name="Свободна форма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69" name="Свободна форма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70" name="Свободна форма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  <p:grpSp>
        <p:nvGrpSpPr>
          <p:cNvPr id="171" name="Групиране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Свободна форма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73" name="Свободна форма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74" name="Свободна форма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75" name="Свободна форма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76" name="Свободна форма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77" name="Свободна форма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78" name="Свободна форма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79" name="Свободна форма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bg-BG" smtClean="0"/>
              <a:t>Редакт. стил загл. образец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 dirty="0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bg-BG" smtClean="0"/>
              <a:t>23.9.2015 г.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 dirty="0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bg-BG" smtClean="0"/>
              <a:t>23.9.2015 г.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bg-BG" smtClean="0"/>
              <a:t>23.9.2015 г.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bg-BG" smtClean="0"/>
              <a:t>Редакт. стил загл. образец</a:t>
            </a:r>
            <a:endParaRPr lang="bg-BG" dirty="0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bg-BG" smtClean="0"/>
              <a:t>23.9.2015 г.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 dirty="0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bg-BG" smtClean="0"/>
              <a:t>23.9.2015 г.</a:t>
            </a:fld>
            <a:endParaRPr lang="bg-BG" dirty="0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 dirty="0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 dirty="0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bg-BG" smtClean="0"/>
              <a:t>23.9.2015 г.</a:t>
            </a:fld>
            <a:endParaRPr lang="bg-BG" dirty="0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bg-BG" smtClean="0"/>
              <a:t>‹#›</a:t>
            </a:fld>
            <a:endParaRPr lang="bg-BG" dirty="0"/>
          </a:p>
        </p:txBody>
      </p:sp>
      <p:sp>
        <p:nvSpPr>
          <p:cNvPr id="10" name="Заглавие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вободна форма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 dirty="0"/>
          </a:p>
        </p:txBody>
      </p:sp>
      <p:sp>
        <p:nvSpPr>
          <p:cNvPr id="7" name="Свободна форма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 dirty="0"/>
          </a:p>
        </p:txBody>
      </p:sp>
      <p:sp>
        <p:nvSpPr>
          <p:cNvPr id="8" name="Свободна форма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 dirty="0"/>
          </a:p>
        </p:txBody>
      </p:sp>
      <p:grpSp>
        <p:nvGrpSpPr>
          <p:cNvPr id="9" name="Групиране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Свободна форма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1" name="Свободна форма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2" name="Свободна форма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3" name="Свободна форма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4" name="Свободна форма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5" name="Свободна форма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6" name="Свободна форма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7" name="Свободна форма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8" name="Свободна форма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9" name="Свободна форма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0" name="Свободна форма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1" name="Свободна форма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2" name="Свободна форма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3" name="Свободна форма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4" name="Свободна форма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5" name="Свободна форма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6" name="Свободна форма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7" name="Свободна форма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8" name="Свободна форма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9" name="Свободна форма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0" name="Свободна форма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1" name="Свободна форма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2" name="Свободна форма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3" name="Свободна форма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4" name="Свободна форма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5" name="Свободна форма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6" name="Свободна форма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7" name="Свободна форма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8" name="Свободна форма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9" name="Свободна форма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0" name="Свободна форма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1" name="Свободна форма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2" name="Свободна форма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3" name="Свободна форма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4" name="Свободна форма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5" name="Свободна форма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6" name="Свободна форма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7" name="Свободна форма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8" name="Свободна форма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9" name="Свободна форма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50" name="Свободна форма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51" name="Свободна форма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52" name="Свободна форма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53" name="Свободна форма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54" name="Свободна форма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55" name="Свободна форма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56" name="Свободна форма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57" name="Свободна форма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58" name="Свободна форма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59" name="Свободна форма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60" name="Свободна форма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61" name="Свободна форма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62" name="Свободна форма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63" name="Свободна форма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64" name="Свободна форма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65" name="Свободна форма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66" name="Свободна форма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67" name="Свободна форма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68" name="Свободна форма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69" name="Свободна форма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70" name="Свободна форма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71" name="Свободна форма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72" name="Свободна форма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73" name="Свободна форма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74" name="Свободна форма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75" name="Свободна форма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76" name="Свободна форма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77" name="Свободна форма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78" name="Свободна форма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79" name="Свободна форма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80" name="Свободна форма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81" name="Свободна форма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82" name="Свободна форма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83" name="Свободна форма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84" name="Свободна форма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85" name="Свободна форма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86" name="Свободна форма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87" name="Свободна форма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88" name="Свободна форма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89" name="Свободна форма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90" name="Свободна форма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91" name="Свободна форма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92" name="Свободна форма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  <p:grpSp>
        <p:nvGrpSpPr>
          <p:cNvPr id="93" name="Групиране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Свободна форма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95" name="Свободна форма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96" name="Свободна форма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97" name="Свободна форма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98" name="Свободна форма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99" name="Свободна форма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00" name="Свободна форма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01" name="Свободна форма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02" name="Свободна форма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03" name="Свободна форма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04" name="Свободна форма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05" name="Свободна форма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06" name="Свободна форма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07" name="Свободна форма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08" name="Свободна форма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09" name="Свободна форма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10" name="Свободна форма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11" name="Свободна форма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12" name="Свободна форма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13" name="Свободна форма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14" name="Свободна форма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15" name="Свободна форма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16" name="Свободна форма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17" name="Свободна форма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18" name="Свободна форма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19" name="Свободна форма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20" name="Свободна форма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21" name="Свободна форма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22" name="Свободна форма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23" name="Свободна форма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24" name="Свободна форма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25" name="Свободна форма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26" name="Свободна форма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27" name="Свободна форма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28" name="Свободна форма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29" name="Свободна форма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30" name="Свободна форма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31" name="Свободна форма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32" name="Свободна форма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33" name="Свободна форма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34" name="Свободна форма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35" name="Свободна форма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36" name="Свободна форма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37" name="Свободна форма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38" name="Свободна форма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39" name="Свободна форма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40" name="Свободна форма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41" name="Свободна форма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42" name="Свободна форма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43" name="Свободна форма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44" name="Свободна форма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45" name="Свободна форма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46" name="Свободна форма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47" name="Свободна форма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48" name="Свободна форма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49" name="Свободна форма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50" name="Свободна форма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51" name="Свободна форма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52" name="Свободна форма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53" name="Свободна форма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54" name="Свободна форма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55" name="Свободна форма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56" name="Свободна форма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57" name="Свободна форма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58" name="Свободна форма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59" name="Свободна форма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60" name="Свободна форма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61" name="Свободна форма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62" name="Свободна форма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63" name="Свободна форма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64" name="Свободна форма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65" name="Свободна форма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66" name="Свободна форма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67" name="Свободна форма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68" name="Свободна форма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69" name="Свободна форма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70" name="Свободна форма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71" name="Свободна форма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72" name="Свободна форма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73" name="Свободна форма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74" name="Свободна форма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75" name="Свободна форма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76" name="Свободна форма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  <p:grpSp>
        <p:nvGrpSpPr>
          <p:cNvPr id="177" name="Групиране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Свободна форма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79" name="Свободна форма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80" name="Свободна форма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81" name="Свободна форма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82" name="Свободна форма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83" name="Свободна форма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84" name="Свободна форма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85" name="Свободна форма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86" name="Свободна форма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87" name="Свободна форма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88" name="Свободна форма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89" name="Свободна форма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90" name="Свободна форма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91" name="Свободна форма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92" name="Свободна форма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93" name="Свободна форма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94" name="Свободна форма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95" name="Свободна форма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96" name="Свободна форма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97" name="Свободна форма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98" name="Свободна форма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99" name="Свободна форма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00" name="Свободна форма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01" name="Свободна форма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02" name="Свободна форма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03" name="Свободна форма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04" name="Свободна форма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05" name="Свободна форма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06" name="Свободна форма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07" name="Свободна форма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08" name="Свободна форма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09" name="Свободна форма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10" name="Свободна форма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11" name="Свободна форма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12" name="Свободна форма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13" name="Свободна форма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14" name="Свободна форма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15" name="Свободна форма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16" name="Свободна форма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17" name="Свободна форма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18" name="Свободна форма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19" name="Свободна форма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20" name="Свободна форма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21" name="Свободна форма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22" name="Свободна форма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23" name="Свободна форма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24" name="Свободна форма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25" name="Свободна форма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26" name="Свободна форма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27" name="Свободна форма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28" name="Свободна форма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29" name="Свободна форма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30" name="Свободна форма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31" name="Свободна форма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32" name="Свободна форма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33" name="Свободна форма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34" name="Свободна форма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35" name="Свободна форма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36" name="Свободна форма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37" name="Свободна форма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38" name="Свободна форма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39" name="Свободна форма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40" name="Свободна форма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41" name="Свободна форма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42" name="Свободна форма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43" name="Свободна форма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44" name="Свободна форма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45" name="Свободна форма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46" name="Свободна форма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47" name="Свободна форма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48" name="Свободна форма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49" name="Свободна форма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50" name="Свободна форма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51" name="Свободна форма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52" name="Свободна форма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53" name="Свободна форма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54" name="Свободна форма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55" name="Свободна форма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56" name="Свободна форма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57" name="Свободна форма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58" name="Свободна форма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59" name="Свободна форма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  <p:grpSp>
        <p:nvGrpSpPr>
          <p:cNvPr id="260" name="Групиране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Свободна форма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62" name="Свободна форма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63" name="Свободна форма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64" name="Свободна форма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65" name="Свободна форма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66" name="Свободна форма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67" name="Свободна форма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68" name="Свободна форма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69" name="Свободна форма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70" name="Свободна форма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71" name="Свободна форма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72" name="Свободна форма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73" name="Свободна форма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>
                <a:solidFill>
                  <a:schemeClr val="accent6"/>
                </a:solidFill>
              </a:endParaRPr>
            </a:p>
          </p:txBody>
        </p:sp>
        <p:sp>
          <p:nvSpPr>
            <p:cNvPr id="274" name="Свободна форма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75" name="Свободна форма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76" name="Свободна форма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77" name="Свободна форма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>
                <a:solidFill>
                  <a:schemeClr val="accent6"/>
                </a:solidFill>
              </a:endParaRPr>
            </a:p>
          </p:txBody>
        </p:sp>
        <p:sp>
          <p:nvSpPr>
            <p:cNvPr id="278" name="Свободна форма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79" name="Свободна форма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80" name="Свободна форма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81" name="Свободна форма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82" name="Свободна форма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83" name="Свободна форма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84" name="Свободна форма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Свободна форма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Свободна форма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87" name="Свободна форма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88" name="Свободна форма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  <p:grpSp>
        <p:nvGrpSpPr>
          <p:cNvPr id="289" name="Групиране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Свободна форма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91" name="Овал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92" name="Свободна форма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93" name="Свободна форма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94" name="Свободна форма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95" name="Свободна форма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96" name="Свободна форма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97" name="Свободна форма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98" name="Свободна форма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99" name="Свободна форма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00" name="Свободна форма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01" name="Свободна форма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02" name="Свободна форма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03" name="Свободна форма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04" name="Свободна форма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05" name="Свободна форма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06" name="Свободна форма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07" name="Свободна форма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08" name="Свободна форма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09" name="Свободна форма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  <p:sp>
        <p:nvSpPr>
          <p:cNvPr id="310" name="Свободна форма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 dirty="0"/>
          </a:p>
        </p:txBody>
      </p:sp>
      <p:grpSp>
        <p:nvGrpSpPr>
          <p:cNvPr id="311" name="Групиране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Свободна форма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13" name="Свободна форма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14" name="Свободна форма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15" name="Свободна форма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16" name="Свободна форма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17" name="Свободна форма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18" name="Свободна форма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19" name="Свободна форма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20" name="Свободна форма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21" name="Свободна форма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22" name="Свободна форма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23" name="Свободна форма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24" name="Свободна форма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25" name="Свободна форма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26" name="Свободна форма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27" name="Свободна форма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28" name="Свободна форма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29" name="Свободна форма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30" name="Свободна форма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31" name="Свободна форма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32" name="Свободна форма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33" name="Свободна форма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34" name="Свободна форма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35" name="Свободна форма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36" name="Свободна форма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37" name="Свободна форма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38" name="Свободна форма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39" name="Свободна форма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40" name="Свободна форма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41" name="Свободна форма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42" name="Свободна форма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43" name="Свободна форма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44" name="Свободна форма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45" name="Свободна форма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46" name="Свободна форма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47" name="Свободна форма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  <p:grpSp>
        <p:nvGrpSpPr>
          <p:cNvPr id="348" name="Групиране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Групиране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Свободна форма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6" name="Свободна форма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7" name="Свободна форма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8" name="Свободна форма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9" name="Свободна форма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0" name="Свободна форма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1" name="Свободна форма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2" name="Свободна форма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3" name="Свободна форма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4" name="Свободна форма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5" name="Свободна форма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6" name="Свободна форма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7" name="Свободна форма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8" name="Свободна форма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9" name="Свободна форма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0" name="Свободна форма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1" name="Свободна форма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2" name="Свободна форма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3" name="Свободна форма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4" name="Свободна форма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5" name="Свободна форма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6" name="Свободна форма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7" name="Свободна форма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8" name="Свободна форма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9" name="Свободна форма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0" name="Свободна форма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1" name="Свободна форма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2" name="Свободна форма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3" name="Свободна форма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4" name="Свободна форма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5" name="Свободна форма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6" name="Свободна форма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7" name="Свободна форма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8" name="Свободна форма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9" name="Свободна форма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0" name="Свободна форма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1" name="Свободна форма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2" name="Свободна форма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3" name="Свободна форма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4" name="Свободна форма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5" name="Свободна форма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6" name="Свободна форма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7" name="Свободна форма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8" name="Свободна форма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9" name="Свободна форма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20" name="Свободна форма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21" name="Свободна форма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</p:grpSp>
        <p:grpSp>
          <p:nvGrpSpPr>
            <p:cNvPr id="350" name="Групиране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Свободна форма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7" name="Свободна форма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8" name="Свободна форма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9" name="Свободна форма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0" name="Свободна форма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1" name="Свободна форма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2" name="Свободна форма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3" name="Свободна форма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4" name="Свободна форма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</p:grpSp>
        <p:grpSp>
          <p:nvGrpSpPr>
            <p:cNvPr id="351" name="Групиране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Свободна форма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0" name="Свободна форма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1" name="Свободна форма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2" name="Свободна форма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3" name="Свободна форма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4" name="Свободна форма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5" name="Свободна форма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</p:grpSp>
        <p:grpSp>
          <p:nvGrpSpPr>
            <p:cNvPr id="352" name="Групиране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Свободна форма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4" name="Свободна форма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5" name="Свободна форма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6" name="Свободна форма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7" name="Свободна форма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8" name="Свободна форма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</p:grpSp>
      </p:grpSp>
      <p:grpSp>
        <p:nvGrpSpPr>
          <p:cNvPr id="422" name="Групиране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Свободна форма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24" name="Свободна форма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25" name="Свободна форма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26" name="Свободна форма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27" name="Свободна форма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28" name="Свободна форма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29" name="Свободна форма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30" name="Свободна форма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  <p:grpSp>
        <p:nvGrpSpPr>
          <p:cNvPr id="431" name="Групиране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Свободна форма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33" name="Свободна форма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34" name="Свободна форма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35" name="Свободна форма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36" name="Свободна форма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37" name="Свободна форма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38" name="Свободна форма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39" name="Свободна форма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  <p:grpSp>
        <p:nvGrpSpPr>
          <p:cNvPr id="440" name="Групиране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Свободна форма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42" name="Свободна форма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43" name="Свободна форма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44" name="Свободна форма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45" name="Свободна форма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46" name="Свободна форма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47" name="Свободна форма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48" name="Свободна форма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 dirty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bg-BG" smtClean="0"/>
              <a:t>23.9.2015 г.</a:t>
            </a:fld>
            <a:endParaRPr lang="bg-BG" dirty="0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bg-BG" smtClean="0"/>
              <a:t>23.9.2015 г.</a:t>
            </a:fld>
            <a:endParaRPr lang="bg-BG" dirty="0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bg-BG" smtClean="0"/>
              <a:t>Редакт. стил загл. образец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bg-BG" smtClean="0"/>
              <a:t>23.9.2015 г.</a:t>
            </a:fld>
            <a:endParaRPr lang="bg-BG" dirty="0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bg-BG" smtClean="0"/>
              <a:t>Редакт. стил загл. образец</a:t>
            </a:r>
            <a:endParaRPr lang="bg-BG" dirty="0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bg-BG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bg-BG" smtClean="0"/>
              <a:t>23.9.2015 г.</a:t>
            </a:fld>
            <a:endParaRPr lang="bg-BG" dirty="0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вободна форма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 dirty="0"/>
          </a:p>
        </p:txBody>
      </p:sp>
      <p:sp>
        <p:nvSpPr>
          <p:cNvPr id="8" name="Свободна форма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 dirty="0"/>
          </a:p>
        </p:txBody>
      </p:sp>
      <p:sp>
        <p:nvSpPr>
          <p:cNvPr id="9" name="Свободна форма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 dirty="0"/>
          </a:p>
        </p:txBody>
      </p:sp>
      <p:grpSp>
        <p:nvGrpSpPr>
          <p:cNvPr id="10" name="Групиране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Свободна форма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2" name="Свободна форма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3" name="Свободна форма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4" name="Свободна форма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5" name="Свободна форма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6" name="Свободна форма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7" name="Свободна форма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8" name="Свободна форма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  <p:grpSp>
        <p:nvGrpSpPr>
          <p:cNvPr id="19" name="Групиране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Свободна форма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1" name="Свободна форма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2" name="Свободна форма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3" name="Свободна форма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4" name="Свободна форма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5" name="Свободна форма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  <p:grpSp>
        <p:nvGrpSpPr>
          <p:cNvPr id="26" name="Групиране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Свободна форма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8" name="Свободна форма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9" name="Свободна форма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0" name="Свободна форма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1" name="Свободна форма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2" name="Свободна форма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3" name="Свободна форма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  <p:grpSp>
        <p:nvGrpSpPr>
          <p:cNvPr id="34" name="Групиране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Свободна форма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6" name="Свободна форма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7" name="Свободна форма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8" name="Свободна форма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39" name="Свободна форма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0" name="Свободна форма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1" name="Свободна форма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2" name="Свободна форма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  <p:grpSp>
        <p:nvGrpSpPr>
          <p:cNvPr id="43" name="Групиране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Свободна форма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5" name="Свободна форма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6" name="Свободна форма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7" name="Свободна форма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8" name="Свободна форма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49" name="Свободна форма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50" name="Свободна форма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51" name="Свободна форма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  <p:grpSp>
        <p:nvGrpSpPr>
          <p:cNvPr id="52" name="Групиране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Свободна форма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54" name="Свободна форма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55" name="Свободна форма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56" name="Свободна форма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57" name="Свободна форма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58" name="Свободна форма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59" name="Свободна форма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60" name="Свободна форма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  <p:grpSp>
        <p:nvGrpSpPr>
          <p:cNvPr id="61" name="Групиране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Свободна форма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63" name="Свободна форма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64" name="Свободна форма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65" name="Свободна форма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66" name="Свободна форма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67" name="Свободна форма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68" name="Свободна форма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69" name="Свободна форма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bg-BG" dirty="0" err="1" smtClean="0"/>
              <a:t>Редакт</a:t>
            </a:r>
            <a:r>
              <a:rPr lang="bg-BG" dirty="0" smtClean="0"/>
              <a:t>. стил загл. Образец</a:t>
            </a:r>
            <a:endParaRPr lang="bg-BG" dirty="0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dirty="0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dirty="0" smtClean="0"/>
              <a:t>Второ ниво</a:t>
            </a:r>
          </a:p>
          <a:p>
            <a:pPr lvl="2"/>
            <a:r>
              <a:rPr lang="bg-BG" dirty="0" smtClean="0"/>
              <a:t>Трето ниво</a:t>
            </a:r>
          </a:p>
          <a:p>
            <a:pPr lvl="3"/>
            <a:r>
              <a:rPr lang="bg-BG" dirty="0" smtClean="0"/>
              <a:t>Четвърто ниво</a:t>
            </a:r>
          </a:p>
          <a:p>
            <a:pPr lvl="4"/>
            <a:r>
              <a:rPr lang="bg-BG" dirty="0" smtClean="0"/>
              <a:t>Пето ниво</a:t>
            </a:r>
            <a:endParaRPr lang="bg-BG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bg-BG" smtClean="0"/>
              <a:pPr/>
              <a:t>23.9.2015 г.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6">
          <p15:clr>
            <a:srgbClr val="F26B43"/>
          </p15:clr>
        </p15:guide>
        <p15:guide id="3" pos="3840">
          <p15:clr>
            <a:srgbClr val="F26B43"/>
          </p15:clr>
        </p15:guide>
        <p15:guide id="4" orient="horz" pos="3552">
          <p15:clr>
            <a:srgbClr val="F26B43"/>
          </p15:clr>
        </p15:guide>
        <p15:guide id="5" pos="6720">
          <p15:clr>
            <a:srgbClr val="F26B43"/>
          </p15:clr>
        </p15:guide>
        <p15:guide id="6" pos="9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bg-BG" sz="4000" b="0" i="0" dirty="0" smtClean="0">
                <a:solidFill>
                  <a:schemeClr val="tx1"/>
                </a:solidFill>
                <a:latin typeface="Cambria"/>
                <a:ea typeface="+mj-ea"/>
                <a:cs typeface="+mj-cs"/>
              </a:rPr>
              <a:t>НАШАТА ЗЕМЯ ХУБАВА</a:t>
            </a:r>
            <a:r>
              <a:rPr lang="bg-BG" sz="6600" b="0" i="0" dirty="0" smtClean="0">
                <a:solidFill>
                  <a:schemeClr val="tx1"/>
                </a:solidFill>
                <a:latin typeface="Cambria"/>
                <a:ea typeface="+mj-ea"/>
                <a:cs typeface="+mj-cs"/>
              </a:rPr>
              <a:t>!</a:t>
            </a:r>
            <a:endParaRPr lang="bg-BG" sz="6600" b="0" i="0" dirty="0">
              <a:solidFill>
                <a:schemeClr val="tx1"/>
              </a:solidFill>
              <a:latin typeface="Cambria"/>
              <a:ea typeface="+mj-ea"/>
              <a:cs typeface="+mj-cs"/>
            </a:endParaRPr>
          </a:p>
        </p:txBody>
      </p:sp>
      <p:sp>
        <p:nvSpPr>
          <p:cNvPr id="5" name="Подзаглавие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bg-BG" sz="4800" b="0" i="0" baseline="0" dirty="0" smtClean="0">
                <a:solidFill>
                  <a:schemeClr val="tx1">
                    <a:lumMod val="75000"/>
                  </a:schemeClr>
                </a:solidFill>
              </a:rPr>
              <a:t>БЪЛГАРИЯ</a:t>
            </a:r>
            <a:endParaRPr lang="bg-BG" sz="4800" b="0" i="0" baseline="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097280" y="573206"/>
            <a:ext cx="3108960" cy="1705970"/>
          </a:xfrm>
        </p:spPr>
        <p:txBody>
          <a:bodyPr>
            <a:normAutofit/>
          </a:bodyPr>
          <a:lstStyle/>
          <a:p>
            <a:pPr algn="ctr"/>
            <a:r>
              <a:rPr lang="bg-BG" dirty="0" smtClean="0"/>
              <a:t>СИМВОЛИ НА Република България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2722728"/>
          </a:xfrm>
        </p:spPr>
        <p:txBody>
          <a:bodyPr/>
          <a:lstStyle/>
          <a:p>
            <a:r>
              <a:rPr lang="bg-BG" sz="2800" dirty="0" smtClean="0"/>
              <a:t>Знаме</a:t>
            </a:r>
          </a:p>
          <a:p>
            <a:r>
              <a:rPr lang="bg-BG" sz="2800" dirty="0" smtClean="0"/>
              <a:t>Герб</a:t>
            </a:r>
          </a:p>
          <a:p>
            <a:r>
              <a:rPr lang="bg-BG" sz="2800" dirty="0" smtClean="0"/>
              <a:t>Химн</a:t>
            </a:r>
            <a:endParaRPr lang="bg-BG" sz="2800" dirty="0"/>
          </a:p>
        </p:txBody>
      </p:sp>
      <p:pic>
        <p:nvPicPr>
          <p:cNvPr id="5" name="Картина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0990" y="2511188"/>
            <a:ext cx="5063319" cy="2781413"/>
          </a:xfrm>
          <a:prstGeom prst="rect">
            <a:avLst/>
          </a:prstGeom>
        </p:spPr>
      </p:pic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627798" y="2511188"/>
            <a:ext cx="5016916" cy="2429302"/>
          </a:xfrm>
        </p:spPr>
        <p:txBody>
          <a:bodyPr>
            <a:normAutofit fontScale="92500" lnSpcReduction="10000"/>
          </a:bodyPr>
          <a:lstStyle/>
          <a:p>
            <a:r>
              <a:rPr lang="bg-BG" sz="2600" dirty="0" smtClean="0"/>
              <a:t>Мила Родино</a:t>
            </a:r>
          </a:p>
          <a:p>
            <a:r>
              <a:rPr lang="bg-BG" sz="2600" dirty="0" smtClean="0"/>
              <a:t>Горда Стара планина ,</a:t>
            </a:r>
          </a:p>
          <a:p>
            <a:r>
              <a:rPr lang="bg-BG" sz="2600" dirty="0" smtClean="0"/>
              <a:t>до ней Дунава синей</a:t>
            </a:r>
          </a:p>
          <a:p>
            <a:r>
              <a:rPr lang="bg-BG" sz="2600" dirty="0" smtClean="0"/>
              <a:t>Слънце Тракия огрява,</a:t>
            </a:r>
          </a:p>
          <a:p>
            <a:r>
              <a:rPr lang="bg-BG" sz="2600" dirty="0" smtClean="0"/>
              <a:t>Над </a:t>
            </a:r>
            <a:r>
              <a:rPr lang="bg-BG" sz="2600" dirty="0" err="1" smtClean="0"/>
              <a:t>Пирина</a:t>
            </a:r>
            <a:r>
              <a:rPr lang="bg-BG" sz="2600" dirty="0" smtClean="0"/>
              <a:t> пламеней!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0119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0376" y="900753"/>
            <a:ext cx="3755864" cy="4476466"/>
          </a:xfrm>
        </p:spPr>
        <p:txBody>
          <a:bodyPr>
            <a:normAutofit/>
          </a:bodyPr>
          <a:lstStyle/>
          <a:p>
            <a:pPr algn="ctr"/>
            <a:r>
              <a:rPr lang="bg-BG" sz="2400" dirty="0" smtClean="0"/>
              <a:t>Земята, която най-много обичам</a:t>
            </a:r>
          </a:p>
          <a:p>
            <a:pPr algn="ctr"/>
            <a:r>
              <a:rPr lang="bg-BG" sz="2400" dirty="0" smtClean="0"/>
              <a:t>и нейното име със трепет изричам,</a:t>
            </a:r>
          </a:p>
          <a:p>
            <a:pPr algn="ctr"/>
            <a:r>
              <a:rPr lang="bg-BG" sz="2400" dirty="0" smtClean="0"/>
              <a:t>това е България – </a:t>
            </a:r>
            <a:r>
              <a:rPr lang="bg-BG" sz="2400" dirty="0" err="1" smtClean="0"/>
              <a:t>мойта</a:t>
            </a:r>
            <a:r>
              <a:rPr lang="bg-BG" sz="2400" dirty="0" smtClean="0"/>
              <a:t> родина, </a:t>
            </a:r>
          </a:p>
          <a:p>
            <a:pPr algn="ctr"/>
            <a:r>
              <a:rPr lang="bg-BG" sz="2400" dirty="0" smtClean="0"/>
              <a:t>прекрасната, слънчева, китна градина.</a:t>
            </a:r>
          </a:p>
          <a:p>
            <a:endParaRPr lang="bg-BG" dirty="0"/>
          </a:p>
        </p:txBody>
      </p:sp>
      <p:sp>
        <p:nvSpPr>
          <p:cNvPr id="5" name="Контейнер за картина 2"/>
          <p:cNvSpPr txBox="1">
            <a:spLocks/>
          </p:cNvSpPr>
          <p:nvPr/>
        </p:nvSpPr>
        <p:spPr>
          <a:xfrm>
            <a:off x="4480560" y="502920"/>
            <a:ext cx="6675120" cy="5943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sp>
      <p:pic>
        <p:nvPicPr>
          <p:cNvPr id="7" name="Картина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0560" y="457200"/>
            <a:ext cx="6675120" cy="5943600"/>
          </a:xfrm>
          <a:prstGeom prst="rect">
            <a:avLst/>
          </a:prstGeom>
        </p:spPr>
      </p:pic>
      <p:pic>
        <p:nvPicPr>
          <p:cNvPr id="8" name="Картина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820" y="459867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72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лавие 5"/>
          <p:cNvSpPr>
            <a:spLocks noGrp="1"/>
          </p:cNvSpPr>
          <p:nvPr>
            <p:ph type="title"/>
          </p:nvPr>
        </p:nvSpPr>
        <p:spPr>
          <a:xfrm>
            <a:off x="1468192" y="695459"/>
            <a:ext cx="9189538" cy="3541689"/>
          </a:xfrm>
        </p:spPr>
        <p:txBody>
          <a:bodyPr>
            <a:normAutofit/>
          </a:bodyPr>
          <a:lstStyle/>
          <a:p>
            <a:pPr algn="ctr"/>
            <a:r>
              <a:rPr lang="bg-BG" dirty="0" smtClean="0"/>
              <a:t/>
            </a:r>
            <a:br>
              <a:rPr lang="bg-BG" dirty="0" smtClean="0"/>
            </a:br>
            <a:r>
              <a:rPr lang="bg-BG" dirty="0"/>
              <a:t/>
            </a:r>
            <a:br>
              <a:rPr lang="bg-BG" dirty="0"/>
            </a:br>
            <a:r>
              <a:rPr lang="bg-BG" sz="2800" dirty="0" smtClean="0"/>
              <a:t>Изготвил: Стойна Москова</a:t>
            </a:r>
            <a:br>
              <a:rPr lang="bg-BG" sz="2800" dirty="0" smtClean="0"/>
            </a:br>
            <a:r>
              <a:rPr lang="bg-BG" sz="2800" dirty="0" smtClean="0"/>
              <a:t>учител в начален етапна основното образование при Първо основно училище “Св. Св. Кирил и Методий“</a:t>
            </a:r>
            <a:br>
              <a:rPr lang="bg-BG" sz="2800" dirty="0" smtClean="0"/>
            </a:br>
            <a:r>
              <a:rPr lang="bg-BG" sz="2800" dirty="0" smtClean="0"/>
              <a:t> гр. Гоце Делчев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465767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лавие 12"/>
          <p:cNvSpPr>
            <a:spLocks noGrp="1"/>
          </p:cNvSpPr>
          <p:nvPr>
            <p:ph type="title"/>
          </p:nvPr>
        </p:nvSpPr>
        <p:spPr>
          <a:xfrm>
            <a:off x="1529698" y="0"/>
            <a:ext cx="9133730" cy="1233424"/>
          </a:xfrm>
        </p:spPr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bg-BG" sz="3400" b="0" i="0" dirty="0" smtClean="0">
                <a:solidFill>
                  <a:schemeClr val="tx1"/>
                </a:solidFill>
                <a:latin typeface="Cambria"/>
                <a:ea typeface="+mj-ea"/>
                <a:cs typeface="+mj-cs"/>
              </a:rPr>
              <a:t>Мисли за родината</a:t>
            </a:r>
            <a:endParaRPr lang="bg-BG" sz="3400" b="0" i="0" dirty="0">
              <a:solidFill>
                <a:schemeClr val="tx1"/>
              </a:solidFill>
              <a:latin typeface="Cambria"/>
              <a:ea typeface="+mj-ea"/>
              <a:cs typeface="+mj-cs"/>
            </a:endParaRPr>
          </a:p>
        </p:txBody>
      </p:sp>
      <p:sp>
        <p:nvSpPr>
          <p:cNvPr id="14" name="Контейнер за съдържание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Clr>
                <a:schemeClr val="tx1">
                  <a:lumMod val="75000"/>
                </a:schemeClr>
              </a:buClr>
              <a:buNone/>
            </a:pPr>
            <a:r>
              <a:rPr lang="bg-BG" sz="2000" b="0" i="0" dirty="0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„ Родината се обича не за това, че е велика, а за това, че е своя.“ </a:t>
            </a:r>
          </a:p>
          <a:p>
            <a:pPr marL="45720" indent="0" algn="r">
              <a:buClr>
                <a:schemeClr val="tx1">
                  <a:lumMod val="75000"/>
                </a:schemeClr>
              </a:buClr>
              <a:buNone/>
            </a:pPr>
            <a:r>
              <a:rPr lang="bg-BG" sz="2000" b="0" i="0" dirty="0" smtClean="0">
                <a:solidFill>
                  <a:schemeClr val="accent1">
                    <a:lumMod val="75000"/>
                  </a:schemeClr>
                </a:solidFill>
                <a:latin typeface="Cambria"/>
                <a:ea typeface="+mn-ea"/>
                <a:cs typeface="+mn-cs"/>
              </a:rPr>
              <a:t>Сенека - древноримски философ и поет</a:t>
            </a:r>
          </a:p>
          <a:p>
            <a:pPr marL="45720" indent="0">
              <a:buClr>
                <a:schemeClr val="tx1">
                  <a:lumMod val="75000"/>
                </a:schemeClr>
              </a:buClr>
              <a:buNone/>
            </a:pPr>
            <a:r>
              <a:rPr lang="bg-BG" dirty="0" smtClean="0">
                <a:latin typeface="Cambria"/>
              </a:rPr>
              <a:t>„Освен нашата страна на света има много други страни и земи, но една е у човека родната майка, една е родината.“</a:t>
            </a:r>
          </a:p>
          <a:p>
            <a:pPr marL="45720" indent="0" algn="r">
              <a:buClr>
                <a:schemeClr val="tx1">
                  <a:lumMod val="75000"/>
                </a:schemeClr>
              </a:buClr>
              <a:buNone/>
            </a:pPr>
            <a:r>
              <a:rPr lang="bg-BG" dirty="0" smtClean="0">
                <a:latin typeface="Cambria"/>
              </a:rPr>
              <a:t> </a:t>
            </a:r>
            <a:r>
              <a:rPr lang="bg-BG" dirty="0" err="1" smtClean="0">
                <a:solidFill>
                  <a:schemeClr val="accent1">
                    <a:lumMod val="75000"/>
                  </a:schemeClr>
                </a:solidFill>
                <a:latin typeface="Cambria"/>
              </a:rPr>
              <a:t>Ушински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  <a:latin typeface="Cambria"/>
              </a:rPr>
              <a:t> - руски педагог</a:t>
            </a:r>
          </a:p>
          <a:p>
            <a:pPr marL="45720" indent="0">
              <a:buClr>
                <a:schemeClr val="tx1">
                  <a:lumMod val="75000"/>
                </a:schemeClr>
              </a:buClr>
              <a:buNone/>
            </a:pPr>
            <a:r>
              <a:rPr lang="bg-BG" sz="2000" b="0" i="0" dirty="0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„ Няма по-топла стряха от бащината и по-успокоително небе от родното.“</a:t>
            </a:r>
          </a:p>
          <a:p>
            <a:pPr marL="45720" indent="0" algn="r">
              <a:buClr>
                <a:schemeClr val="tx1">
                  <a:lumMod val="75000"/>
                </a:schemeClr>
              </a:buClr>
              <a:buNone/>
            </a:pPr>
            <a:r>
              <a:rPr lang="bg-BG" dirty="0" smtClean="0">
                <a:solidFill>
                  <a:schemeClr val="accent1">
                    <a:lumMod val="75000"/>
                  </a:schemeClr>
                </a:solidFill>
                <a:latin typeface="Cambria"/>
              </a:rPr>
              <a:t>Пейо Яворов – български поет</a:t>
            </a:r>
          </a:p>
          <a:p>
            <a:pPr marL="45720" indent="0">
              <a:buClr>
                <a:schemeClr val="tx1">
                  <a:lumMod val="75000"/>
                </a:schemeClr>
              </a:buClr>
              <a:buNone/>
            </a:pPr>
            <a:r>
              <a:rPr lang="bg-BG" sz="2000" b="0" i="0" dirty="0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„Димът в отечеството е по-добър от огъня  в чужбина“</a:t>
            </a:r>
          </a:p>
          <a:p>
            <a:pPr marL="45720" indent="0" algn="r">
              <a:buClr>
                <a:schemeClr val="tx1">
                  <a:lumMod val="75000"/>
                </a:schemeClr>
              </a:buClr>
              <a:buNone/>
            </a:pPr>
            <a:r>
              <a:rPr lang="bg-BG" sz="2000" b="0" i="0" dirty="0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  </a:t>
            </a:r>
            <a:r>
              <a:rPr lang="bg-BG" sz="2000" b="0" i="0" dirty="0" smtClean="0">
                <a:solidFill>
                  <a:schemeClr val="accent1">
                    <a:lumMod val="75000"/>
                  </a:schemeClr>
                </a:solidFill>
                <a:latin typeface="Cambria"/>
                <a:ea typeface="+mn-ea"/>
                <a:cs typeface="+mn-cs"/>
              </a:rPr>
              <a:t>гръцка пословица</a:t>
            </a:r>
          </a:p>
          <a:p>
            <a:pPr marL="45720" indent="0">
              <a:buClr>
                <a:schemeClr val="tx1">
                  <a:lumMod val="75000"/>
                </a:schemeClr>
              </a:buClr>
              <a:buNone/>
            </a:pPr>
            <a:endParaRPr lang="bg-BG" sz="2000" b="0" i="0" dirty="0">
              <a:solidFill>
                <a:srgbClr val="FF0000"/>
              </a:solidFill>
              <a:latin typeface="Cambr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386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bg-BG" sz="3400" b="0" i="0" dirty="0" smtClean="0">
                <a:solidFill>
                  <a:schemeClr val="tx1"/>
                </a:solidFill>
                <a:latin typeface="Cambria"/>
                <a:ea typeface="+mj-ea"/>
                <a:cs typeface="+mj-cs"/>
              </a:rPr>
              <a:t>Другите за нас</a:t>
            </a:r>
            <a:endParaRPr lang="bg-BG" sz="3400" b="0" i="0" dirty="0">
              <a:solidFill>
                <a:schemeClr val="tx1"/>
              </a:solidFill>
              <a:latin typeface="Cambria"/>
              <a:ea typeface="+mj-ea"/>
              <a:cs typeface="+mj-cs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bg-BG" dirty="0" smtClean="0"/>
              <a:t>„ Каква страна ! Каква природа! Грозде, кайсии, праскови, бадеми, лешници. От всичко по много. Тук би могъл да се устрои земен рай!...</a:t>
            </a:r>
          </a:p>
          <a:p>
            <a:pPr marL="45720" indent="0">
              <a:buNone/>
            </a:pPr>
            <a:r>
              <a:rPr lang="bg-BG" dirty="0" err="1" smtClean="0">
                <a:solidFill>
                  <a:schemeClr val="accent1">
                    <a:lumMod val="75000"/>
                  </a:schemeClr>
                </a:solidFill>
              </a:rPr>
              <a:t>Всеволод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bg-BG" dirty="0" err="1" smtClean="0">
                <a:solidFill>
                  <a:schemeClr val="accent1">
                    <a:lumMod val="75000"/>
                  </a:schemeClr>
                </a:solidFill>
              </a:rPr>
              <a:t>Гаршин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-руски писател участник в Руско-турската война, 1877-1878г.</a:t>
            </a:r>
          </a:p>
          <a:p>
            <a:pPr marL="45720" indent="0">
              <a:buNone/>
            </a:pPr>
            <a:r>
              <a:rPr lang="bg-BG" dirty="0" smtClean="0"/>
              <a:t>„Казват, че Швейцария е живописна и разнообразна, защото има на своя територия и Алпи, и </a:t>
            </a:r>
            <a:r>
              <a:rPr lang="bg-BG" dirty="0" err="1" smtClean="0"/>
              <a:t>Юра</a:t>
            </a:r>
            <a:r>
              <a:rPr lang="bg-BG" dirty="0" smtClean="0"/>
              <a:t>, и плата, и езера. Но България е по-разнообразна. Балканът, Родопите и Пирин са толкова различни и очарователни, колкото и нашите планини. Долините са по-широки, по-безкрайни от нашите. Към всичко това България може да се прибави и бреговете на Черно море.“</a:t>
            </a:r>
          </a:p>
          <a:p>
            <a:pPr marL="45720" indent="0" algn="r">
              <a:buNone/>
            </a:pP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Роберт </a:t>
            </a:r>
            <a:r>
              <a:rPr lang="bg-BG" dirty="0" err="1" smtClean="0">
                <a:solidFill>
                  <a:schemeClr val="accent1">
                    <a:lumMod val="75000"/>
                  </a:schemeClr>
                </a:solidFill>
              </a:rPr>
              <a:t>Поре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-швейцарски публицист</a:t>
            </a:r>
            <a:endParaRPr lang="bg-B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60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bg-BG" sz="3400" b="0" i="0" dirty="0" smtClean="0">
                <a:solidFill>
                  <a:schemeClr val="tx1"/>
                </a:solidFill>
                <a:latin typeface="Cambria"/>
                <a:ea typeface="+mj-ea"/>
                <a:cs typeface="+mj-cs"/>
              </a:rPr>
              <a:t>Другите за нас</a:t>
            </a:r>
            <a:endParaRPr lang="bg-BG" sz="3400" b="0" i="0" dirty="0">
              <a:solidFill>
                <a:schemeClr val="tx1"/>
              </a:solidFill>
              <a:latin typeface="Cambria"/>
              <a:ea typeface="+mj-ea"/>
              <a:cs typeface="+mj-cs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524000" y="1485900"/>
            <a:ext cx="4480560" cy="4123944"/>
          </a:xfrm>
        </p:spPr>
        <p:txBody>
          <a:bodyPr>
            <a:normAutofit fontScale="92500" lnSpcReduction="20000"/>
          </a:bodyPr>
          <a:lstStyle/>
          <a:p>
            <a:pPr marL="45720" indent="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None/>
            </a:pPr>
            <a:r>
              <a:rPr lang="bg-BG" sz="2000" b="0" i="0" dirty="0" smtClean="0">
                <a:solidFill>
                  <a:schemeClr val="tx1"/>
                </a:solidFill>
                <a:latin typeface="Cambria"/>
                <a:ea typeface="+mn-ea"/>
                <a:cs typeface="+mn-cs"/>
              </a:rPr>
              <a:t>„Това е един малък европейски рай. Слисана съм от морето и онова, което е сътворено край него за съвсем кратко време. Човек може да ви завижда, че живеете в тази страна.“ </a:t>
            </a:r>
          </a:p>
          <a:p>
            <a:pPr marL="45720" indent="0" algn="r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None/>
            </a:pPr>
            <a:r>
              <a:rPr lang="bg-BG" dirty="0" smtClean="0">
                <a:solidFill>
                  <a:schemeClr val="accent1">
                    <a:lumMod val="75000"/>
                  </a:schemeClr>
                </a:solidFill>
                <a:latin typeface="Cambria"/>
              </a:rPr>
              <a:t>Илзе </a:t>
            </a:r>
            <a:r>
              <a:rPr lang="bg-BG" dirty="0" err="1" smtClean="0">
                <a:solidFill>
                  <a:schemeClr val="accent1">
                    <a:lumMod val="75000"/>
                  </a:schemeClr>
                </a:solidFill>
                <a:latin typeface="Cambria"/>
              </a:rPr>
              <a:t>Химелрайх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  <a:latin typeface="Cambria"/>
              </a:rPr>
              <a:t>-немска публицистка</a:t>
            </a:r>
            <a:endParaRPr lang="bg-BG" sz="2000" b="0" i="0" dirty="0">
              <a:solidFill>
                <a:schemeClr val="accent1">
                  <a:lumMod val="75000"/>
                </a:schemeClr>
              </a:solidFill>
              <a:latin typeface="Cambria"/>
            </a:endParaRP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bg-BG" dirty="0" smtClean="0"/>
              <a:t>„За България бях чел, но не можех да си представя колко е хубава. В България е събрана красотата на много страни : сурови и красиви планини и особено Стара планина, лазурното крайбрежие на морето, прекрасната, с мек  климат югозападна част. Хубава страна е България…… Но най-хубавото, което срещнах в България, са хората!......Възхити ме трудолюбието на народа, гостоприемството му, неговата вътрешна култура и богата душевност.“</a:t>
            </a:r>
          </a:p>
          <a:p>
            <a:pPr marL="45720" indent="0" algn="r">
              <a:buNone/>
            </a:pP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Константин </a:t>
            </a:r>
            <a:r>
              <a:rPr lang="bg-BG" dirty="0" err="1" smtClean="0">
                <a:solidFill>
                  <a:schemeClr val="accent1">
                    <a:lumMod val="75000"/>
                  </a:schemeClr>
                </a:solidFill>
              </a:rPr>
              <a:t>Паустовски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 –руски писател</a:t>
            </a:r>
          </a:p>
          <a:p>
            <a:pPr marL="45720" indent="0">
              <a:buNone/>
            </a:pPr>
            <a:endParaRPr lang="bg-B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70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524000" y="257576"/>
            <a:ext cx="9133730" cy="901523"/>
          </a:xfrm>
        </p:spPr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bg-BG" sz="3400" b="1" i="0" dirty="0" smtClean="0">
                <a:solidFill>
                  <a:schemeClr val="tx1"/>
                </a:solidFill>
                <a:latin typeface="Cambria"/>
                <a:ea typeface="+mj-ea"/>
                <a:cs typeface="+mj-cs"/>
              </a:rPr>
              <a:t>Така гласи легендата…………….</a:t>
            </a:r>
            <a:endParaRPr lang="bg-BG" sz="3400" b="1" i="0" dirty="0">
              <a:solidFill>
                <a:schemeClr val="tx1"/>
              </a:solidFill>
              <a:latin typeface="Cambria"/>
              <a:ea typeface="+mj-ea"/>
              <a:cs typeface="+mj-cs"/>
            </a:endParaRPr>
          </a:p>
        </p:txBody>
      </p:sp>
      <p:pic>
        <p:nvPicPr>
          <p:cNvPr id="1030" name="Picture 6" descr="Резултат с изображение за карта на българ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423" y="1275008"/>
            <a:ext cx="7534139" cy="4250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Текстово поле 11"/>
          <p:cNvSpPr txBox="1"/>
          <p:nvPr/>
        </p:nvSpPr>
        <p:spPr>
          <a:xfrm>
            <a:off x="643944" y="1390918"/>
            <a:ext cx="367047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/>
              <a:t>Някога, много отдавна, когато Дядо Господ раздавал земя на народите той пропуснал един малоброен, но храбър народ . И за да не го огорчи, му отделил едно малко кътче от райската земя, която бил запазил за себе си. Това малко райско кътче днес се нарича България!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156402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1287887" y="450760"/>
            <a:ext cx="9620518" cy="3129567"/>
          </a:xfrm>
        </p:spPr>
        <p:txBody>
          <a:bodyPr>
            <a:normAutofit/>
          </a:bodyPr>
          <a:lstStyle/>
          <a:p>
            <a:pPr algn="ctr"/>
            <a:r>
              <a:rPr lang="bg-BG" sz="2800" b="1" dirty="0" smtClean="0"/>
              <a:t>Република България на географската карта</a:t>
            </a:r>
          </a:p>
          <a:p>
            <a:endParaRPr lang="bg-BG" dirty="0"/>
          </a:p>
          <a:p>
            <a:r>
              <a:rPr lang="bg-BG" dirty="0" smtClean="0"/>
              <a:t>Република България е разположена в югоизточната част на Европейския континент. Тя заема североизточните предели на Балканския полуостров. Ето защо казваме, че България европейска и балканска държава. Близостта и до Черно море ни дава основание да я наричаме </a:t>
            </a:r>
            <a:r>
              <a:rPr lang="bg-BG" dirty="0" err="1" smtClean="0"/>
              <a:t>причерноморска</a:t>
            </a:r>
            <a:r>
              <a:rPr lang="bg-BG" dirty="0" smtClean="0"/>
              <a:t>, а северната и граница с р .Дунав – придунавска.</a:t>
            </a:r>
            <a:endParaRPr lang="bg-BG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4727" y="3511120"/>
            <a:ext cx="6413678" cy="3346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29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 контейнер 1"/>
          <p:cNvSpPr>
            <a:spLocks noGrp="1"/>
          </p:cNvSpPr>
          <p:nvPr>
            <p:ph type="body" idx="1"/>
          </p:nvPr>
        </p:nvSpPr>
        <p:spPr>
          <a:xfrm rot="10800000" flipV="1">
            <a:off x="566670" y="1635618"/>
            <a:ext cx="5370491" cy="3052292"/>
          </a:xfrm>
        </p:spPr>
        <p:txBody>
          <a:bodyPr>
            <a:noAutofit/>
          </a:bodyPr>
          <a:lstStyle/>
          <a:p>
            <a:r>
              <a:rPr lang="bg-BG" b="0" dirty="0" smtClean="0"/>
              <a:t>Географското положение на България е много важно, ключово тъй като през нея преминават главни пътища от Западна и Средна Европа за Азия, и от Северна и Източна Европа на юг към Средиземно море, отделящо Европа от континента Африка.</a:t>
            </a:r>
            <a:endParaRPr lang="bg-BG" b="0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bg-BG" dirty="0" smtClean="0"/>
              <a:t>Граници на Република България</a:t>
            </a:r>
            <a:endParaRPr lang="bg-BG" dirty="0"/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>
                <a:solidFill>
                  <a:srgbClr val="0070C0"/>
                </a:solidFill>
              </a:rPr>
              <a:t>На север по голямата река Дунав преминава границата ни с Република Румъния.</a:t>
            </a:r>
          </a:p>
          <a:p>
            <a:r>
              <a:rPr lang="bg-BG" dirty="0" smtClean="0">
                <a:solidFill>
                  <a:srgbClr val="00B0F0"/>
                </a:solidFill>
              </a:rPr>
              <a:t>На изток страната ни има излаз на Черно море.</a:t>
            </a:r>
          </a:p>
          <a:p>
            <a:r>
              <a:rPr lang="bg-B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На юг наши съседи са Република Турция и Република Гърция</a:t>
            </a:r>
            <a:r>
              <a:rPr lang="bg-BG" dirty="0" smtClean="0"/>
              <a:t>.</a:t>
            </a:r>
          </a:p>
          <a:p>
            <a:r>
              <a:rPr lang="bg-BG" dirty="0" smtClean="0">
                <a:solidFill>
                  <a:schemeClr val="accent2"/>
                </a:solidFill>
              </a:rPr>
              <a:t>На запад граничим с Република Македония и Република Сърбия.</a:t>
            </a:r>
            <a:endParaRPr lang="bg-BG" dirty="0">
              <a:solidFill>
                <a:schemeClr val="accent2"/>
              </a:solidFill>
            </a:endParaRPr>
          </a:p>
        </p:txBody>
      </p:sp>
      <p:sp>
        <p:nvSpPr>
          <p:cNvPr id="6" name="Заглавие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200" dirty="0" smtClean="0"/>
              <a:t>България – мост между континентите</a:t>
            </a:r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19506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967345" y="828877"/>
            <a:ext cx="6580910" cy="2565488"/>
          </a:xfrm>
        </p:spPr>
        <p:txBody>
          <a:bodyPr>
            <a:normAutofit fontScale="90000"/>
          </a:bodyPr>
          <a:lstStyle/>
          <a:p>
            <a:r>
              <a:rPr lang="bg-BG" sz="4000" dirty="0" smtClean="0"/>
              <a:t>Площта на България е около 111 000 кв. км.</a:t>
            </a:r>
            <a:br>
              <a:rPr lang="bg-BG" sz="4000" dirty="0" smtClean="0"/>
            </a:br>
            <a:r>
              <a:rPr lang="bg-BG" sz="4000" dirty="0" smtClean="0"/>
              <a:t>Тя е на четвърто място по площ сред страните от Балканския полуостров.</a:t>
            </a:r>
            <a:endParaRPr lang="bg-BG" sz="4000" dirty="0"/>
          </a:p>
        </p:txBody>
      </p:sp>
    </p:spTree>
    <p:extLst>
      <p:ext uri="{BB962C8B-B14F-4D97-AF65-F5344CB8AC3E}">
        <p14:creationId xmlns:p14="http://schemas.microsoft.com/office/powerpoint/2010/main" val="417014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/>
          <p:cNvSpPr txBox="1"/>
          <p:nvPr/>
        </p:nvSpPr>
        <p:spPr>
          <a:xfrm>
            <a:off x="914401" y="1274617"/>
            <a:ext cx="982287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България е република, която се управлява от </a:t>
            </a:r>
            <a:r>
              <a:rPr lang="bg-BG" sz="2400" dirty="0" smtClean="0">
                <a:solidFill>
                  <a:srgbClr val="FF0000"/>
                </a:solidFill>
              </a:rPr>
              <a:t>Народното </a:t>
            </a:r>
            <a:r>
              <a:rPr lang="bg-BG" sz="2400" dirty="0" smtClean="0"/>
              <a:t> </a:t>
            </a:r>
            <a:r>
              <a:rPr lang="bg-BG" sz="2400" dirty="0" smtClean="0">
                <a:solidFill>
                  <a:srgbClr val="FF0000"/>
                </a:solidFill>
              </a:rPr>
              <a:t>събрание</a:t>
            </a:r>
            <a:r>
              <a:rPr lang="en-US" sz="2400" dirty="0" smtClean="0"/>
              <a:t>(</a:t>
            </a:r>
            <a:r>
              <a:rPr lang="bg-BG" sz="2400" dirty="0" smtClean="0"/>
              <a:t>парламент</a:t>
            </a:r>
            <a:r>
              <a:rPr lang="en-US" sz="2400" dirty="0" smtClean="0"/>
              <a:t>)</a:t>
            </a:r>
            <a:r>
              <a:rPr lang="bg-BG" sz="2400" dirty="0" smtClean="0"/>
              <a:t>.В него влизат 240 </a:t>
            </a:r>
            <a:r>
              <a:rPr lang="bg-BG" sz="2400" dirty="0" smtClean="0">
                <a:solidFill>
                  <a:srgbClr val="FF0000"/>
                </a:solidFill>
              </a:rPr>
              <a:t>народни представители</a:t>
            </a:r>
            <a:r>
              <a:rPr lang="en-US" sz="2400" dirty="0" smtClean="0"/>
              <a:t>(</a:t>
            </a:r>
            <a:r>
              <a:rPr lang="bg-BG" sz="2400" dirty="0" smtClean="0"/>
              <a:t>депутати</a:t>
            </a:r>
            <a:r>
              <a:rPr lang="en-US" sz="2400" dirty="0" smtClean="0"/>
              <a:t>)</a:t>
            </a:r>
            <a:r>
              <a:rPr lang="bg-BG" sz="2400" dirty="0" smtClean="0"/>
              <a:t>.Народното събрание приема закони, решения, обръщения и др. Ръководи се от председател.</a:t>
            </a:r>
          </a:p>
          <a:p>
            <a:r>
              <a:rPr lang="bg-BG" sz="2400" dirty="0" smtClean="0">
                <a:solidFill>
                  <a:srgbClr val="FF0000"/>
                </a:solidFill>
              </a:rPr>
              <a:t>Държавен глава </a:t>
            </a:r>
            <a:r>
              <a:rPr lang="bg-BG" sz="2400" dirty="0" smtClean="0"/>
              <a:t>на Република България е </a:t>
            </a:r>
            <a:r>
              <a:rPr lang="bg-BG" sz="2400" dirty="0" smtClean="0">
                <a:solidFill>
                  <a:srgbClr val="FF0000"/>
                </a:solidFill>
              </a:rPr>
              <a:t>президентът</a:t>
            </a:r>
            <a:r>
              <a:rPr lang="bg-BG" sz="2400" dirty="0" smtClean="0"/>
              <a:t>, който олицетворява единството на държавата и представлява държавата ни при връзки с другите страни.</a:t>
            </a:r>
          </a:p>
          <a:p>
            <a:r>
              <a:rPr lang="bg-BG" sz="2400" dirty="0" smtClean="0">
                <a:solidFill>
                  <a:srgbClr val="FF0000"/>
                </a:solidFill>
              </a:rPr>
              <a:t>Министерският съвет</a:t>
            </a:r>
            <a:r>
              <a:rPr lang="en-US" sz="2400" dirty="0" smtClean="0"/>
              <a:t>(</a:t>
            </a:r>
            <a:r>
              <a:rPr lang="bg-BG" sz="2400" dirty="0" smtClean="0">
                <a:solidFill>
                  <a:srgbClr val="FF0000"/>
                </a:solidFill>
              </a:rPr>
              <a:t>Правителството</a:t>
            </a:r>
            <a:r>
              <a:rPr lang="en-US" sz="2400" dirty="0" smtClean="0"/>
              <a:t>)</a:t>
            </a:r>
            <a:r>
              <a:rPr lang="bg-BG" sz="2400" dirty="0" smtClean="0">
                <a:solidFill>
                  <a:srgbClr val="FF0000"/>
                </a:solidFill>
              </a:rPr>
              <a:t> </a:t>
            </a:r>
            <a:r>
              <a:rPr lang="bg-BG" sz="2400" dirty="0" smtClean="0"/>
              <a:t>ръководи и осъществява вътрешната и външната политика на държавата в съответствие с българската конституция и закони. Ръководи се от </a:t>
            </a:r>
            <a:r>
              <a:rPr lang="bg-BG" sz="2400" dirty="0" smtClean="0">
                <a:solidFill>
                  <a:srgbClr val="FF0000"/>
                </a:solidFill>
              </a:rPr>
              <a:t>министър- председател </a:t>
            </a:r>
            <a:r>
              <a:rPr lang="en-US" sz="2400" dirty="0" smtClean="0"/>
              <a:t>(</a:t>
            </a:r>
            <a:r>
              <a:rPr lang="bg-BG" sz="2400" dirty="0" smtClean="0">
                <a:solidFill>
                  <a:srgbClr val="FF0000"/>
                </a:solidFill>
              </a:rPr>
              <a:t>премиер</a:t>
            </a:r>
            <a:r>
              <a:rPr lang="en-US" sz="2400" dirty="0" smtClean="0"/>
              <a:t>)</a:t>
            </a:r>
            <a:r>
              <a:rPr lang="bg-BG" sz="2400" dirty="0" smtClean="0"/>
              <a:t>.</a:t>
            </a:r>
          </a:p>
          <a:p>
            <a:r>
              <a:rPr lang="bg-BG" sz="2400" dirty="0" smtClean="0">
                <a:solidFill>
                  <a:srgbClr val="FF0000"/>
                </a:solidFill>
              </a:rPr>
              <a:t>Министрите </a:t>
            </a:r>
            <a:r>
              <a:rPr lang="bg-BG" sz="2400" dirty="0" smtClean="0"/>
              <a:t>отговарят за развитието на една или друга дейност в държавата.</a:t>
            </a:r>
            <a:endParaRPr lang="bg-BG" sz="2400" dirty="0"/>
          </a:p>
        </p:txBody>
      </p:sp>
      <p:sp>
        <p:nvSpPr>
          <p:cNvPr id="3" name="Текстово поле 2"/>
          <p:cNvSpPr txBox="1"/>
          <p:nvPr/>
        </p:nvSpPr>
        <p:spPr>
          <a:xfrm>
            <a:off x="2415654" y="409434"/>
            <a:ext cx="74926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dirty="0" smtClean="0"/>
              <a:t>Управление на Република България</a:t>
            </a:r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336545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3485788-A8A7-4A59-A508-5F918119F4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Забавна есенна презентация (широк екран)</Template>
  <TotalTime>0</TotalTime>
  <Words>722</Words>
  <Application>Microsoft Office PowerPoint</Application>
  <PresentationFormat>Широк екран</PresentationFormat>
  <Paragraphs>53</Paragraphs>
  <Slides>12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12</vt:i4>
      </vt:variant>
    </vt:vector>
  </HeadingPairs>
  <TitlesOfParts>
    <vt:vector size="15" baseType="lpstr">
      <vt:lpstr>Arial</vt:lpstr>
      <vt:lpstr>Cambria</vt:lpstr>
      <vt:lpstr>Back to School 16x9</vt:lpstr>
      <vt:lpstr>НАШАТА ЗЕМЯ ХУБАВА!</vt:lpstr>
      <vt:lpstr>Мисли за родината</vt:lpstr>
      <vt:lpstr>Другите за нас</vt:lpstr>
      <vt:lpstr>Другите за нас</vt:lpstr>
      <vt:lpstr>Така гласи легендата…………….</vt:lpstr>
      <vt:lpstr>Презентация на PowerPoint</vt:lpstr>
      <vt:lpstr>България – мост между континентите</vt:lpstr>
      <vt:lpstr>Площта на България е около 111 000 кв. км. Тя е на четвърто място по площ сред страните от Балканския полуостров.</vt:lpstr>
      <vt:lpstr>Презентация на PowerPoint</vt:lpstr>
      <vt:lpstr>СИМВОЛИ НА Република България</vt:lpstr>
      <vt:lpstr>Презентация на PowerPoint</vt:lpstr>
      <vt:lpstr>  Изготвил: Стойна Москова учител в начален етапна основното образование при Първо основно училище “Св. Св. Кирил и Методий“  гр. Гоце Делчев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2015-09-21T15:47:06Z</dcterms:created>
  <dcterms:modified xsi:type="dcterms:W3CDTF">2015-09-23T06:39:02Z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TC028952699991</vt:lpwstr>
  </property>
</Properties>
</file>